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</p:sldMasterIdLst>
  <p:notesMasterIdLst>
    <p:notesMasterId r:id="rId25"/>
  </p:notesMasterIdLst>
  <p:handoutMasterIdLst>
    <p:handoutMasterId r:id="rId26"/>
  </p:handoutMasterIdLst>
  <p:sldIdLst>
    <p:sldId id="256" r:id="rId3"/>
    <p:sldId id="352" r:id="rId4"/>
    <p:sldId id="360" r:id="rId5"/>
    <p:sldId id="310" r:id="rId6"/>
    <p:sldId id="361" r:id="rId7"/>
    <p:sldId id="349" r:id="rId8"/>
    <p:sldId id="270" r:id="rId9"/>
    <p:sldId id="261" r:id="rId10"/>
    <p:sldId id="372" r:id="rId11"/>
    <p:sldId id="350" r:id="rId12"/>
    <p:sldId id="263" r:id="rId13"/>
    <p:sldId id="358" r:id="rId14"/>
    <p:sldId id="351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1" autoAdjust="0"/>
    <p:restoredTop sz="96170" autoAdjust="0"/>
  </p:normalViewPr>
  <p:slideViewPr>
    <p:cSldViewPr snapToGrid="0">
      <p:cViewPr varScale="1">
        <p:scale>
          <a:sx n="96" d="100"/>
          <a:sy n="96" d="100"/>
        </p:scale>
        <p:origin x="112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A2BAA-8461-4F8F-869F-34C8BC24CCB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11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2024/12/9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tplotlib.org/stable/api/_as_gen/matplotlib.pyplot.plo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icrosoft.com/en-us/download/details.aspx?id=54765" TargetMode="External"/><Relationship Id="rId4" Type="http://schemas.openxmlformats.org/officeDocument/2006/relationships/hyperlink" Target="https://arxiv.org/pdf/1512.03385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owardsdatascience.com/binary-image-classification-in-pytorch-5adf64f8c781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708.04896.pdf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log.csdn.net/weixin_46471983/article/details/122038494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pytorch.org/vision/0.8/datasets.html#mnist" TargetMode="External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影像處理、電腦視覺及深度學習概論</a:t>
            </a:r>
            <a:br>
              <a:rPr lang="en-US" altLang="zh-TW" sz="2700" b="1" dirty="0"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(Introduction to Image Processing, </a:t>
            </a:r>
            <a:b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Computer Vision and Deep Learning)</a:t>
            </a: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2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66510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吳又成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Gmail: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       10:00~12:00, Thu.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At CSIE 9F Robotics Lab.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E9EDFE6-B6B4-9E17-152B-64D223C0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63" y="3568767"/>
            <a:ext cx="6226485" cy="3147110"/>
          </a:xfrm>
          <a:prstGeom prst="rect">
            <a:avLst/>
          </a:prstGeom>
        </p:spPr>
      </p:pic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(15%)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VGG16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30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If your validation accuracy is low, you can try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Change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augmentation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techniques used.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Save weight file with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highest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4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4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values and save the figure.</a:t>
            </a:r>
          </a:p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“2. Show Accuracy and Loss”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473798" y="5632691"/>
            <a:ext cx="24325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 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05683" y="436152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339290" y="3543508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(2) Show the figure in a new window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8BA418-4327-EE2C-E8CF-91881375B230}"/>
              </a:ext>
            </a:extLst>
          </p:cNvPr>
          <p:cNvSpPr/>
          <p:nvPr/>
        </p:nvSpPr>
        <p:spPr>
          <a:xfrm>
            <a:off x="996635" y="4637867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AC42D80-A6A9-C212-7048-F4020D45CA7F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Allen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.3 Use the Model with Highest Validation Accuracy to Run Inference, Show the Probability Distribution and Class Label. (20%)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1" y="715679"/>
            <a:ext cx="9102833" cy="2713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highest validation accuracy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which trained at home.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Load the image from </a:t>
            </a:r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140.116.154.28 -&gt; Download/02_Homework/Hw2/Q1_Dataset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3. Predict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run inference on the image you 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predicted class label on the GUI.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probability distribution of model predictions using a histogram in a new window.(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不計分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4E8A555-5627-1D79-9884-1619AC9C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3516907"/>
            <a:ext cx="6169891" cy="3176922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D83BF46A-D2C7-82D4-0901-2E0D7043DDFC}"/>
              </a:ext>
            </a:extLst>
          </p:cNvPr>
          <p:cNvSpPr/>
          <p:nvPr/>
        </p:nvSpPr>
        <p:spPr>
          <a:xfrm>
            <a:off x="1580423" y="3767554"/>
            <a:ext cx="4737252" cy="2744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AD9058-C3A8-547A-5A84-39B2D3EE40AF}"/>
              </a:ext>
            </a:extLst>
          </p:cNvPr>
          <p:cNvSpPr txBox="1"/>
          <p:nvPr/>
        </p:nvSpPr>
        <p:spPr>
          <a:xfrm>
            <a:off x="1309547" y="355432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E8E425E3-A2CF-434D-10D3-20688B2EC701}"/>
              </a:ext>
            </a:extLst>
          </p:cNvPr>
          <p:cNvSpPr/>
          <p:nvPr/>
        </p:nvSpPr>
        <p:spPr>
          <a:xfrm>
            <a:off x="365841" y="5172364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4241D04-0452-1405-62E8-6A05C9D54477}"/>
              </a:ext>
            </a:extLst>
          </p:cNvPr>
          <p:cNvSpPr txBox="1"/>
          <p:nvPr/>
        </p:nvSpPr>
        <p:spPr>
          <a:xfrm>
            <a:off x="112553" y="491518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CD98790E-1B69-9702-1A23-888823EBBCBF}"/>
              </a:ext>
            </a:extLst>
          </p:cNvPr>
          <p:cNvSpPr/>
          <p:nvPr/>
        </p:nvSpPr>
        <p:spPr>
          <a:xfrm>
            <a:off x="365840" y="5802909"/>
            <a:ext cx="1046017" cy="413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6B4556-ADD7-A497-FD4F-15433D6833A7}"/>
              </a:ext>
            </a:extLst>
          </p:cNvPr>
          <p:cNvSpPr txBox="1"/>
          <p:nvPr/>
        </p:nvSpPr>
        <p:spPr>
          <a:xfrm>
            <a:off x="156917" y="6137893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Predicted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1ADD29A8-B30B-4B18-FF5C-DD918981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20" y="4139309"/>
            <a:ext cx="2477952" cy="210741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707D00EC-7666-11D6-CB78-C7E0DD80021E}"/>
              </a:ext>
            </a:extLst>
          </p:cNvPr>
          <p:cNvSpPr txBox="1"/>
          <p:nvPr/>
        </p:nvSpPr>
        <p:spPr>
          <a:xfrm>
            <a:off x="6528305" y="383439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Probability of each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F7ACBE40-CFA2-05B6-E22C-46F559536CFB}"/>
              </a:ext>
            </a:extLst>
          </p:cNvPr>
          <p:cNvSpPr txBox="1"/>
          <p:nvPr/>
        </p:nvSpPr>
        <p:spPr>
          <a:xfrm>
            <a:off x="7821896" y="7156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Allen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AC6966-2D51-7DC3-1F67-85D27A69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4167" y="1257146"/>
            <a:ext cx="5752828" cy="489259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.3 Use the Model with Highest Validation Accuracy to Run Inference, Show the Probability Distribution and Class Label. (20%)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using a histogram.(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不計分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998300" y="2250044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Y-axis: probability </a:t>
            </a:r>
            <a:endParaRPr kumimoji="0" lang="zh-TW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4853343" y="614973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X-axis: class name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653455" y="6056152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4">
            <a:extLst>
              <a:ext uri="{FF2B5EF4-FFF2-40B4-BE49-F238E27FC236}">
                <a16:creationId xmlns:a16="http://schemas.microsoft.com/office/drawing/2014/main" id="{D4FCEF93-177B-7647-6447-1FCEC78D08CF}"/>
              </a:ext>
            </a:extLst>
          </p:cNvPr>
          <p:cNvSpPr txBox="1"/>
          <p:nvPr/>
        </p:nvSpPr>
        <p:spPr>
          <a:xfrm>
            <a:off x="7799706" y="65925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Allen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1.1 ~ 1.3.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DAF4FBA3-4EAD-740F-3874-E6EEB0D3EF2C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Allen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螢幕錄製 2024-12-09 202838">
            <a:hlinkClick r:id="" action="ppaction://media"/>
            <a:extLst>
              <a:ext uri="{FF2B5EF4-FFF2-40B4-BE49-F238E27FC236}">
                <a16:creationId xmlns:a16="http://schemas.microsoft.com/office/drawing/2014/main" id="{8278C060-865F-47EB-A302-800C1D5A7A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90" y="913646"/>
            <a:ext cx="7886700" cy="57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2.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  <a:sym typeface="Arial"/>
              </a:rPr>
              <a:t>Train a Cat-Dog c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  <a:sym typeface="Arial"/>
              </a:rPr>
              <a:t>lassifier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  <a:sym typeface="Arial"/>
              </a:rPr>
              <a:t>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(50%)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1.1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(10%)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rPr>
              <a:t>Load the dataset and resize images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1.2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(10%)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Show the architecture of ResNet50 model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  <a:sym typeface="Arial"/>
            </a:endParaRPr>
          </a:p>
          <a:p>
            <a:pPr marL="809625" marR="0" lvl="1" indent="-8096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1.3 (15%)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Arial"/>
              </a:rPr>
              <a:t>Improve ResNet50 with Random-Erasing  and c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1.4 (15%) Use the 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Kerwin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FB5FBD-4363-C327-757A-97CBE568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61" y="3010864"/>
            <a:ext cx="4500139" cy="2906205"/>
          </a:xfrm>
          <a:prstGeom prst="rect">
            <a:avLst/>
          </a:prstGeom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217F6419-A88D-CD81-E770-7A3A4FE7BF6A}"/>
              </a:ext>
            </a:extLst>
          </p:cNvPr>
          <p:cNvSpPr txBox="1"/>
          <p:nvPr/>
        </p:nvSpPr>
        <p:spPr>
          <a:xfrm>
            <a:off x="3877663" y="5917069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</a:p>
        </p:txBody>
      </p:sp>
    </p:spTree>
    <p:extLst>
      <p:ext uri="{BB962C8B-B14F-4D97-AF65-F5344CB8AC3E}">
        <p14:creationId xmlns:p14="http://schemas.microsoft.com/office/powerpoint/2010/main" val="241947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89452" y="-15860"/>
            <a:ext cx="856509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of cats and dogs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Download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from FTP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Training dataset: 16,200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in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2.0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5625354" y="6064235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5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9FD93A-AC6F-8785-A473-BCBBD11B1F37}"/>
              </a:ext>
            </a:extLst>
          </p:cNvPr>
          <p:cNvSpPr txBox="1"/>
          <p:nvPr/>
        </p:nvSpPr>
        <p:spPr>
          <a:xfrm>
            <a:off x="289452" y="3341043"/>
            <a:ext cx="7444848" cy="309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3. In the submitted file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Hw2_StudentID_Name_Version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7B30BFFB-0D22-7278-DC17-089FDC7EB583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Kerwin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44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10EF92D-165B-3FBD-FBC2-F1A1BB0F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577" y="475200"/>
            <a:ext cx="1800423" cy="2393156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2.1 (10%) Load the dataset and resize images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29008" y="293424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 panose="020F0502020204030204" pitchFamily="34" charset="0"/>
                <a:sym typeface="Calibri"/>
              </a:rPr>
              <a:t>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GUI:</a:t>
            </a:r>
          </a:p>
          <a:p>
            <a:pPr marL="806450" marR="0" lvl="2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365300" marR="0" lvl="3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 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    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 You have to inherits this class with overriding the method   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       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__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getitem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__(self)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       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In this method, you have to specify the load folders in order to get the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       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inference dataset.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Wingdings" panose="05000000000000000000" pitchFamily="2" charset="2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				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(RGB) 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images with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inference dataset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5364000" y="3053746"/>
            <a:ext cx="3780000" cy="3034842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D77047E-0FE6-B112-A476-9B3DC22C2C53}"/>
              </a:ext>
            </a:extLst>
          </p:cNvPr>
          <p:cNvSpPr/>
          <p:nvPr/>
        </p:nvSpPr>
        <p:spPr>
          <a:xfrm>
            <a:off x="7775788" y="1182761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44BC9613-5F41-1773-89A1-EDDD812A639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Kerwin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63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2.2 (10%) Show the architecture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0" y="334656"/>
            <a:ext cx="8896401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GUI: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365250" marR="0" lvl="3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</a:p>
          <a:p>
            <a:pPr marL="102235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	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resnet50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=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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in order to load ResNet50 model.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Replace the output layer to a FC (Fully Connected) layer of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node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Softmax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activation function</a:t>
            </a:r>
          </a:p>
          <a:p>
            <a:pPr marL="839612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It’s because that the node of FC Layer in ResNet50 is 1000. </a:t>
            </a:r>
          </a:p>
          <a:p>
            <a:pPr marL="839612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our assignment, it only needs 2 node to classify cat or dog.</a:t>
            </a:r>
          </a:p>
          <a:p>
            <a:pPr marL="839612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As a result, we have to replace it.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365250" marR="0" lvl="3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</a:t>
            </a:r>
          </a:p>
          <a:p>
            <a:pPr marL="102235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	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resnet50.fc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=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torch.nn.Sequential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resnet50.fc.in_features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,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2),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									                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torch.nn.Softmax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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in order to change the original FC Layer of model. 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365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lphaL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	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resnet50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,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(3, 224, 224)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)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 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to show the model structure on terminal.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D1EC90-4619-E4B3-BA65-CA75F552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464844"/>
            <a:ext cx="1800423" cy="2393156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32DABA2-A43E-F63E-84D3-041605720881}"/>
              </a:ext>
            </a:extLst>
          </p:cNvPr>
          <p:cNvSpPr/>
          <p:nvPr/>
        </p:nvSpPr>
        <p:spPr>
          <a:xfrm>
            <a:off x="7488631" y="5536884"/>
            <a:ext cx="1017131" cy="2796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0B3EAFFA-BAE4-4D82-BEAA-65EC340ECA2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Kerwin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9B5C948-EA63-48AC-8A65-3804F04F590B}"/>
              </a:ext>
            </a:extLst>
          </p:cNvPr>
          <p:cNvSpPr txBox="1"/>
          <p:nvPr/>
        </p:nvSpPr>
        <p:spPr>
          <a:xfrm>
            <a:off x="1865998" y="1160220"/>
            <a:ext cx="43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B7463DB-DEF2-405C-A78F-A760631CA77B}"/>
              </a:ext>
            </a:extLst>
          </p:cNvPr>
          <p:cNvSpPr txBox="1"/>
          <p:nvPr/>
        </p:nvSpPr>
        <p:spPr>
          <a:xfrm>
            <a:off x="5227421" y="862069"/>
            <a:ext cx="4522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resnet50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the resnet50 model.</a:t>
            </a:r>
            <a:endParaRPr kumimoji="0" lang="zh-TW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6539F1-C6C7-45D1-8818-D66DA74AD414}"/>
              </a:ext>
            </a:extLst>
          </p:cNvPr>
          <p:cNvSpPr txBox="1"/>
          <p:nvPr/>
        </p:nvSpPr>
        <p:spPr>
          <a:xfrm>
            <a:off x="1190403" y="2540601"/>
            <a:ext cx="43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94F239-DC5A-4021-92A7-41EEAB0E3E66}"/>
              </a:ext>
            </a:extLst>
          </p:cNvPr>
          <p:cNvSpPr txBox="1"/>
          <p:nvPr/>
        </p:nvSpPr>
        <p:spPr>
          <a:xfrm>
            <a:off x="3836028" y="2455436"/>
            <a:ext cx="384810" cy="26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F7EE4C-D273-4D1E-8211-29151F69E721}"/>
              </a:ext>
            </a:extLst>
          </p:cNvPr>
          <p:cNvSpPr txBox="1"/>
          <p:nvPr/>
        </p:nvSpPr>
        <p:spPr>
          <a:xfrm>
            <a:off x="5573150" y="1614777"/>
            <a:ext cx="34539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resnet.50.fc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: the resnet50 FC Layer.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resnet50.fc.in_features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original input size of FC Layer.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torch.nn.Linear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(resnet50.fc.in_features, 2)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creating a FC node with original input size of FC Layer and output size of 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torch.nn.Softmax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()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zh-TW" sz="1050" dirty="0" err="1">
                <a:solidFill>
                  <a:schemeClr val="tx1"/>
                </a:solidFill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softmax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activation function.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990FABD-5448-49BB-8A4A-ECF03F0726CA}"/>
              </a:ext>
            </a:extLst>
          </p:cNvPr>
          <p:cNvSpPr txBox="1"/>
          <p:nvPr/>
        </p:nvSpPr>
        <p:spPr>
          <a:xfrm>
            <a:off x="3836028" y="2725112"/>
            <a:ext cx="384810" cy="26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1219B78-AE5F-4C58-A846-4BD04F128B26}"/>
              </a:ext>
            </a:extLst>
          </p:cNvPr>
          <p:cNvSpPr txBox="1"/>
          <p:nvPr/>
        </p:nvSpPr>
        <p:spPr>
          <a:xfrm>
            <a:off x="5380745" y="1812523"/>
            <a:ext cx="384810" cy="26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0A5542-E425-488B-A5D9-F7B04EC8BA61}"/>
              </a:ext>
            </a:extLst>
          </p:cNvPr>
          <p:cNvSpPr txBox="1"/>
          <p:nvPr/>
        </p:nvSpPr>
        <p:spPr>
          <a:xfrm>
            <a:off x="5380745" y="2024077"/>
            <a:ext cx="384810" cy="26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7AEE04-3053-4794-8E8E-F719B69A0CB8}"/>
              </a:ext>
            </a:extLst>
          </p:cNvPr>
          <p:cNvSpPr txBox="1"/>
          <p:nvPr/>
        </p:nvSpPr>
        <p:spPr>
          <a:xfrm>
            <a:off x="5380745" y="2367785"/>
            <a:ext cx="384810" cy="26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96B99A-515A-46BD-8743-AF732D75AD0A}"/>
              </a:ext>
            </a:extLst>
          </p:cNvPr>
          <p:cNvSpPr txBox="1"/>
          <p:nvPr/>
        </p:nvSpPr>
        <p:spPr>
          <a:xfrm>
            <a:off x="5010251" y="830105"/>
            <a:ext cx="43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024C3EE-6FD4-4362-BEE4-C7E6778A36DC}"/>
              </a:ext>
            </a:extLst>
          </p:cNvPr>
          <p:cNvSpPr txBox="1"/>
          <p:nvPr/>
        </p:nvSpPr>
        <p:spPr>
          <a:xfrm>
            <a:off x="5338835" y="1654755"/>
            <a:ext cx="43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0BD2963-A502-4D0A-B5BC-964E0EA1E0F6}"/>
              </a:ext>
            </a:extLst>
          </p:cNvPr>
          <p:cNvSpPr txBox="1"/>
          <p:nvPr/>
        </p:nvSpPr>
        <p:spPr>
          <a:xfrm>
            <a:off x="2723508" y="3447027"/>
            <a:ext cx="384810" cy="26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9A46185-94CF-4DF5-92CA-4F52370C0112}"/>
              </a:ext>
            </a:extLst>
          </p:cNvPr>
          <p:cNvSpPr txBox="1"/>
          <p:nvPr/>
        </p:nvSpPr>
        <p:spPr>
          <a:xfrm>
            <a:off x="3490622" y="3450186"/>
            <a:ext cx="498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C2619E-F70D-4523-A02C-921CA6EDB658}"/>
              </a:ext>
            </a:extLst>
          </p:cNvPr>
          <p:cNvSpPr txBox="1"/>
          <p:nvPr/>
        </p:nvSpPr>
        <p:spPr>
          <a:xfrm>
            <a:off x="5035016" y="3784476"/>
            <a:ext cx="35870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(3, 224, 224)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input size of model.</a:t>
            </a:r>
            <a:endParaRPr kumimoji="0" lang="zh-TW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109868C-F4CB-4FED-9A45-3B5CA89B4F3E}"/>
              </a:ext>
            </a:extLst>
          </p:cNvPr>
          <p:cNvSpPr txBox="1"/>
          <p:nvPr/>
        </p:nvSpPr>
        <p:spPr>
          <a:xfrm>
            <a:off x="4842611" y="3784476"/>
            <a:ext cx="384810" cy="26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23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308280"/>
            <a:chOff x="5799202" y="427024"/>
            <a:chExt cx="3405758" cy="6308280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6401" y="6243628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2c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082707" y="6310572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2)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0370" y="6578353"/>
            <a:ext cx="2053629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2.2 (10%) Show the architecture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123388" y="877867"/>
            <a:ext cx="5296510" cy="6031647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4127500" y="937644"/>
            <a:ext cx="1539886" cy="64350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892040" y="1670194"/>
            <a:ext cx="822960" cy="48202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892040" y="1815280"/>
            <a:ext cx="1855082" cy="16899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892040" y="2034406"/>
            <a:ext cx="1978152" cy="171183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5419898" y="2152219"/>
            <a:ext cx="1450294" cy="248074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1BD3B15-4418-863F-8095-CFB15C6D8F34}"/>
              </a:ext>
            </a:extLst>
          </p:cNvPr>
          <p:cNvCxnSpPr>
            <a:cxnSpLocks/>
          </p:cNvCxnSpPr>
          <p:nvPr/>
        </p:nvCxnSpPr>
        <p:spPr>
          <a:xfrm flipH="1">
            <a:off x="123388" y="2034406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623D8EC-D3AF-328A-F9E2-A2753E1D2007}"/>
              </a:ext>
            </a:extLst>
          </p:cNvPr>
          <p:cNvCxnSpPr>
            <a:cxnSpLocks/>
          </p:cNvCxnSpPr>
          <p:nvPr/>
        </p:nvCxnSpPr>
        <p:spPr>
          <a:xfrm flipH="1">
            <a:off x="123388" y="3429000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441CDF3-9358-EE6C-F259-FDD19E31CB29}"/>
              </a:ext>
            </a:extLst>
          </p:cNvPr>
          <p:cNvCxnSpPr>
            <a:cxnSpLocks/>
          </p:cNvCxnSpPr>
          <p:nvPr/>
        </p:nvCxnSpPr>
        <p:spPr>
          <a:xfrm flipH="1">
            <a:off x="123388" y="3617657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B631CAD2-0C88-2A0E-62CF-5055D45B2753}"/>
              </a:ext>
            </a:extLst>
          </p:cNvPr>
          <p:cNvCxnSpPr>
            <a:cxnSpLocks/>
          </p:cNvCxnSpPr>
          <p:nvPr/>
        </p:nvCxnSpPr>
        <p:spPr>
          <a:xfrm flipH="1">
            <a:off x="123388" y="4564251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4">
            <a:extLst>
              <a:ext uri="{FF2B5EF4-FFF2-40B4-BE49-F238E27FC236}">
                <a16:creationId xmlns:a16="http://schemas.microsoft.com/office/drawing/2014/main" id="{5647483A-B277-FEC9-8DD7-248EB296E92B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Kerwin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57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6E5A455-2F00-AC88-78BA-C82037BA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52" y="1250869"/>
            <a:ext cx="3324689" cy="145752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2C96B0-6F77-2A98-E42A-6DDAC6EAA3C4}"/>
              </a:ext>
            </a:extLst>
          </p:cNvPr>
          <p:cNvSpPr txBox="1"/>
          <p:nvPr/>
        </p:nvSpPr>
        <p:spPr>
          <a:xfrm>
            <a:off x="0" y="198384"/>
            <a:ext cx="8932683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At GUI: Set up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Random-Erasing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in codes for model training (train.py)</a:t>
            </a:r>
          </a:p>
          <a:p>
            <a:pPr marL="8064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with training dataset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	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Data augmentation using random erasing in order to improve the accuracy.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05B116-1216-4523-953D-54ADF115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52" y="3190877"/>
            <a:ext cx="5230494" cy="11516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392B7D-B6B2-49FE-8EAC-78BD1D82B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52" y="4421447"/>
            <a:ext cx="5216850" cy="11252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560CB1-BF2B-434B-BE06-B9AAE0AB9737}"/>
              </a:ext>
            </a:extLst>
          </p:cNvPr>
          <p:cNvSpPr/>
          <p:nvPr/>
        </p:nvSpPr>
        <p:spPr>
          <a:xfrm>
            <a:off x="21711" y="6276971"/>
            <a:ext cx="31005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  <a:hlinkClick r:id="rId5"/>
              </a:rPr>
              <a:t>Random Erasing Data Augmentation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87BEC5-1C85-4BF1-BF8E-37D24A71C672}"/>
              </a:ext>
            </a:extLst>
          </p:cNvPr>
          <p:cNvSpPr/>
          <p:nvPr/>
        </p:nvSpPr>
        <p:spPr>
          <a:xfrm>
            <a:off x="1878741" y="5736718"/>
            <a:ext cx="3494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Figure1:</a:t>
            </a:r>
            <a:r>
              <a:rPr kumimoji="0" lang="en-US" altLang="zh-TW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Examples of the use of Random-Erasing</a:t>
            </a:r>
          </a:p>
        </p:txBody>
      </p:sp>
      <p:sp>
        <p:nvSpPr>
          <p:cNvPr id="5" name="Shape 159">
            <a:extLst>
              <a:ext uri="{FF2B5EF4-FFF2-40B4-BE49-F238E27FC236}">
                <a16:creationId xmlns:a16="http://schemas.microsoft.com/office/drawing/2014/main" id="{FAEA0541-0A1C-8916-8505-734D91640BD9}"/>
              </a:ext>
            </a:extLst>
          </p:cNvPr>
          <p:cNvSpPr txBox="1">
            <a:spLocks/>
          </p:cNvSpPr>
          <p:nvPr/>
        </p:nvSpPr>
        <p:spPr>
          <a:xfrm>
            <a:off x="0" y="83733"/>
            <a:ext cx="94869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.3 (15%)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Improve ResNet50 with Random-Erasing</a:t>
            </a:r>
          </a:p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6B26A7-C3B0-47F7-FBE7-176E9A03912A}"/>
              </a:ext>
            </a:extLst>
          </p:cNvPr>
          <p:cNvSpPr/>
          <p:nvPr/>
        </p:nvSpPr>
        <p:spPr>
          <a:xfrm>
            <a:off x="1339069" y="2373025"/>
            <a:ext cx="2087788" cy="17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2024B854-3DD4-C178-1D9F-E33FCE8B8348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Kerwin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B628BAC-54F6-27A3-050F-EF29126FCBB2}"/>
              </a:ext>
            </a:extLst>
          </p:cNvPr>
          <p:cNvSpPr txBox="1"/>
          <p:nvPr/>
        </p:nvSpPr>
        <p:spPr>
          <a:xfrm>
            <a:off x="4378569" y="1243224"/>
            <a:ext cx="461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Here is an example of four data augmentation: horizontal flip, vertical flip, center crop, random erasing.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863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2024/12/24  (Tue.)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Upload/Homework/Hw2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opencvdl2024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RL2024opencv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Hw2_StudentID_Name_Version.rar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.3 (15%)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6362208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GUI: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different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536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 panose="020F0502020204030204" pitchFamily="34" charset="0"/>
                <a:sym typeface="Calibri"/>
              </a:rPr>
              <a:t>	first: without random erasing.</a:t>
            </a:r>
          </a:p>
          <a:p>
            <a:pPr marL="536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	second: with random erasing.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	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     In a for loop, you have to predict different model result using     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 panose="020F0502020204030204" pitchFamily="34" charset="0"/>
                <a:sym typeface="Calibri"/>
              </a:rPr>
              <a:t>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validation dataset.</a:t>
            </a:r>
          </a:p>
          <a:p>
            <a:pPr marL="1017588" marR="0" lvl="3" indent="-4778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(2) 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1017588" marR="0" lvl="3" indent="-47783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 panose="020F0502020204030204" pitchFamily="34" charset="0"/>
                <a:sym typeface="Calibri"/>
              </a:rPr>
              <a:t>(3)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of accuracy comparison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927244" y="6265614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51143F-E81E-C7DD-7FE4-A06E70C2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91" y="3975425"/>
            <a:ext cx="2709418" cy="22816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83CBD7-C498-1FC6-F0A6-64D179FD8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3" y="617492"/>
            <a:ext cx="1800423" cy="2393156"/>
          </a:xfrm>
          <a:prstGeom prst="rect">
            <a:avLst/>
          </a:prstGeom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35FC9DB0-870B-B976-AD86-AF915F3547DA}"/>
              </a:ext>
            </a:extLst>
          </p:cNvPr>
          <p:cNvSpPr/>
          <p:nvPr/>
        </p:nvSpPr>
        <p:spPr>
          <a:xfrm>
            <a:off x="7086600" y="2200663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5C411BBA-B252-9A86-ECEC-060A3F9C5844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Kerwin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DE45F98-2F12-5866-0789-E859F8A6057C}"/>
              </a:ext>
            </a:extLst>
          </p:cNvPr>
          <p:cNvSpPr txBox="1"/>
          <p:nvPr/>
        </p:nvSpPr>
        <p:spPr>
          <a:xfrm>
            <a:off x="6640033" y="2938130"/>
            <a:ext cx="43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35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E92C02B-873D-05AD-AF02-7F0F7DC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33" y="4213397"/>
            <a:ext cx="3650629" cy="235758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.4 (15%)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inference and show the predicted class label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125679" y="745200"/>
            <a:ext cx="5738369" cy="6105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GUI: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“Load Image”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 panose="020F0502020204030204" pitchFamily="34" charset="0"/>
                <a:sym typeface="Calibri"/>
              </a:rPr>
              <a:t>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elect 1 image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arbitrarily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the loaded image in the GUI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Resize the loaded image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“5. Inference”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to run inference on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the resized image</a:t>
            </a: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17588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: 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360488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r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esnet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50.eval() 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 change model into evaluation 			</a:t>
            </a:r>
            <a:r>
              <a:rPr kumimoji="0" lang="zh-TW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  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model in order to test the data.</a:t>
            </a:r>
          </a:p>
          <a:p>
            <a:pPr marL="1360488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predicted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 = resnet50(</a:t>
            </a:r>
            <a:r>
              <a:rPr kumimoji="0" lang="en-US" altLang="zh-TW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resized_img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)</a:t>
            </a:r>
          </a:p>
          <a:p>
            <a:pPr marL="1360488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 		 test the model with </a:t>
            </a:r>
            <a:r>
              <a:rPr kumimoji="0" lang="en-US" altLang="zh-TW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resized_img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.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the predicted class label</a:t>
            </a:r>
          </a:p>
          <a:p>
            <a:pPr marL="1418400" marR="0" lvl="3" indent="-612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Hint: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Ex: predicted = [0.6, 0.4]  cat</a:t>
            </a:r>
          </a:p>
          <a:p>
            <a:pPr marL="1492200" marR="0" lvl="5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    predicted = [0.4, 0.6]  dog</a:t>
            </a:r>
          </a:p>
          <a:p>
            <a:pPr marL="11493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	        predicted = [0.5, 0.5]  cannot classify</a:t>
            </a:r>
            <a:endParaRPr kumimoji="0" lang="en-US" altLang="zh-TW" sz="13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the process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6074782" y="1058508"/>
            <a:ext cx="3069218" cy="1720060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916290" y="4816496"/>
            <a:ext cx="669368" cy="152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891375" y="5882332"/>
            <a:ext cx="662217" cy="1615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7197565" y="4769694"/>
            <a:ext cx="1157278" cy="11540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416058" y="5998458"/>
            <a:ext cx="476730" cy="116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5676627" y="6173165"/>
            <a:ext cx="1199052" cy="6869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484421" y="4078803"/>
            <a:ext cx="1497531" cy="8338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526874" y="6238819"/>
            <a:ext cx="1261238" cy="5391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5594905" y="4938014"/>
            <a:ext cx="1742282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Click the button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900414" y="1058508"/>
            <a:ext cx="191388" cy="31789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585658" y="3276460"/>
            <a:ext cx="2694594" cy="16162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4">
            <a:extLst>
              <a:ext uri="{FF2B5EF4-FFF2-40B4-BE49-F238E27FC236}">
                <a16:creationId xmlns:a16="http://schemas.microsoft.com/office/drawing/2014/main" id="{C3E23753-7DBC-0C55-DAAC-FE7CED239BD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Kerwin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52AF98-5542-4EDA-B469-D3694CAE8399}"/>
              </a:ext>
            </a:extLst>
          </p:cNvPr>
          <p:cNvSpPr txBox="1"/>
          <p:nvPr/>
        </p:nvSpPr>
        <p:spPr>
          <a:xfrm>
            <a:off x="1467943" y="2999156"/>
            <a:ext cx="4343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O/P</a:t>
            </a:r>
            <a:endParaRPr kumimoji="0" lang="zh-TW" altLang="en-US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781E944-1958-4FA2-8219-66B961A2772B}"/>
              </a:ext>
            </a:extLst>
          </p:cNvPr>
          <p:cNvSpPr txBox="1"/>
          <p:nvPr/>
        </p:nvSpPr>
        <p:spPr>
          <a:xfrm>
            <a:off x="3124835" y="3022776"/>
            <a:ext cx="4343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607D6A-01AF-4196-AB36-65826BD9BBE0}"/>
              </a:ext>
            </a:extLst>
          </p:cNvPr>
          <p:cNvSpPr txBox="1"/>
          <p:nvPr/>
        </p:nvSpPr>
        <p:spPr>
          <a:xfrm>
            <a:off x="6204302" y="2886404"/>
            <a:ext cx="20508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predicted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the value of 0~1, which means the output of the model which test the source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49E5FB5-B8DA-475C-974D-F94D5FC344D4}"/>
              </a:ext>
            </a:extLst>
          </p:cNvPr>
          <p:cNvSpPr txBox="1"/>
          <p:nvPr/>
        </p:nvSpPr>
        <p:spPr>
          <a:xfrm>
            <a:off x="5976548" y="2853233"/>
            <a:ext cx="43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6B42DE0-BD47-486E-AD5B-E488D0A82A09}"/>
              </a:ext>
            </a:extLst>
          </p:cNvPr>
          <p:cNvSpPr txBox="1"/>
          <p:nvPr/>
        </p:nvSpPr>
        <p:spPr>
          <a:xfrm>
            <a:off x="6227741" y="3410306"/>
            <a:ext cx="28752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resized_img</a:t>
            </a: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: (224x224x3c)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1EE6FA4-6838-4B9D-A33A-3BEFF3441E8C}"/>
              </a:ext>
            </a:extLst>
          </p:cNvPr>
          <p:cNvSpPr txBox="1"/>
          <p:nvPr/>
        </p:nvSpPr>
        <p:spPr>
          <a:xfrm>
            <a:off x="6036957" y="3432248"/>
            <a:ext cx="43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I/P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41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AB0FA5A-5BBC-8EE5-9418-BC01112D34D6}"/>
              </a:ext>
            </a:extLst>
          </p:cNvPr>
          <p:cNvSpPr txBox="1"/>
          <p:nvPr/>
        </p:nvSpPr>
        <p:spPr>
          <a:xfrm>
            <a:off x="-1" y="0"/>
            <a:ext cx="9287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/>
                <a:sym typeface="Calibri"/>
              </a:rPr>
              <a:t>2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/>
                <a:sym typeface="Calibri"/>
              </a:rPr>
              <a:t>. Train a Cat-Dog Classifier Using ResNet50 – Demo Video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2C0A25-2159-17A1-BF23-CFD63740EB2C}"/>
              </a:ext>
            </a:extLst>
          </p:cNvPr>
          <p:cNvSpPr txBox="1"/>
          <p:nvPr/>
        </p:nvSpPr>
        <p:spPr>
          <a:xfrm>
            <a:off x="0" y="523220"/>
            <a:ext cx="605889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This is an example illustrating the objectives from 5.1 ~ 5..</a:t>
            </a:r>
          </a:p>
        </p:txBody>
      </p:sp>
      <p:pic>
        <p:nvPicPr>
          <p:cNvPr id="3" name="視訊 2">
            <a:hlinkClick r:id="" action="ppaction://media"/>
            <a:extLst>
              <a:ext uri="{FF2B5EF4-FFF2-40B4-BE49-F238E27FC236}">
                <a16:creationId xmlns:a16="http://schemas.microsoft.com/office/drawing/2014/main" id="{B2C93544-D1A4-4E94-5234-095A7EE3D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文字方塊 4">
            <a:extLst>
              <a:ext uri="{FF2B5EF4-FFF2-40B4-BE49-F238E27FC236}">
                <a16:creationId xmlns:a16="http://schemas.microsoft.com/office/drawing/2014/main" id="{AAB426BA-9A62-AC06-2BE7-F44AD9AF406A}"/>
              </a:ext>
            </a:extLst>
          </p:cNvPr>
          <p:cNvSpPr txBox="1"/>
          <p:nvPr/>
        </p:nvSpPr>
        <p:spPr>
          <a:xfrm>
            <a:off x="7503459" y="40174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Kerwin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841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3.9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(4.10.0.84)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(5.15.11)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875" marR="0" lvl="1" indent="-2698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 (</a:t>
            </a:r>
            <a:r>
              <a:rPr lang="en-US" altLang="zh-TW" sz="1600" kern="1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0%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Training a MNIST Classifier using VGG16 with BN</a:t>
            </a:r>
          </a:p>
          <a:p>
            <a:pPr marL="180975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.1 (15%) Load model and show 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odel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architecture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</a:t>
            </a:r>
          </a:p>
          <a:p>
            <a:pPr marL="180975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.2 (15%) Show training/validating accuracy and loss. </a:t>
            </a:r>
          </a:p>
          <a:p>
            <a:pPr marL="449263" marR="0" lvl="1" indent="-26828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.3 (20%) 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 the model with highest validation accuracy to run inference, show the predicted distribution and class label.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(</a:t>
            </a:r>
            <a:r>
              <a:rPr lang="en-US" altLang="zh-TW" sz="1600" kern="1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0%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 a Cat-Dog Classifier using ResNet50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.1 (10%) Load the dataset and resize images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.2 (10%) Show the architecture of ResNet50 model</a:t>
            </a:r>
          </a:p>
          <a:p>
            <a:pPr marL="449263" marR="0" lvl="0" indent="-2682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.3 (15%) Improve ResNet50 with Random-Erasing  and Compare the accuracies of 2 ResNet50 models on validation dataset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.4 (15%) Use the trained model to run inference and show the predicted class label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5512960" y="49651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Allen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4735164" y="1872307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Kerwin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4676686" y="4345528"/>
            <a:ext cx="3116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and video path</a:t>
            </a:r>
          </a:p>
          <a:p>
            <a:pPr marL="18097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4912720" y="4734702"/>
            <a:ext cx="364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and video please use the following function to read the path.</a:t>
            </a:r>
          </a:p>
          <a:p>
            <a:r>
              <a:rPr lang="en-US" altLang="zh-TW" sz="1200" dirty="0" err="1">
                <a:hlinkClick r:id="rId2"/>
              </a:rPr>
              <a:t>QFileDialog.getOpenFileName</a:t>
            </a:r>
            <a:endParaRPr lang="en-US" altLang="zh-TW" sz="1200" dirty="0">
              <a:hlinkClick r:id="rId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8C116AE-D597-90C4-D25E-A8D0F0D5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308" y="3569654"/>
            <a:ext cx="828791" cy="86689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7208473" y="4230542"/>
            <a:ext cx="427858" cy="242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7034239" y="3819795"/>
            <a:ext cx="602092" cy="532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2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BB75CF-F7FC-485A-AEB7-E46C8F1EDC63}"/>
              </a:ext>
            </a:extLst>
          </p:cNvPr>
          <p:cNvSpPr/>
          <p:nvPr/>
        </p:nvSpPr>
        <p:spPr>
          <a:xfrm>
            <a:off x="1873188" y="1047565"/>
            <a:ext cx="142043" cy="177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F88936-D23D-422D-9F1B-32D870CDDB4A}"/>
              </a:ext>
            </a:extLst>
          </p:cNvPr>
          <p:cNvSpPr/>
          <p:nvPr/>
        </p:nvSpPr>
        <p:spPr>
          <a:xfrm>
            <a:off x="1873188" y="3456842"/>
            <a:ext cx="142043" cy="177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B7C3F6C-D13B-48AA-AC75-41BDBE3F5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" r="664" b="1162"/>
          <a:stretch/>
        </p:blipFill>
        <p:spPr>
          <a:xfrm>
            <a:off x="612647" y="1047565"/>
            <a:ext cx="8055865" cy="51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VGG16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Load model and show model architecture.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(15%)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Show training/validating accuracy and loss. (15%)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Use the model with highest validation accuracy to run inference, show the </a:t>
            </a:r>
            <a:r>
              <a:rPr lang="en-US" altLang="zh-TW" sz="20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distribution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class label. (20%)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6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Allen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6532" y="5221026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CA26E1D-315B-4EE0-9810-9E0AC719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23" y="2839946"/>
            <a:ext cx="6727819" cy="23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-1" y="377125"/>
            <a:ext cx="8624305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 VGG16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dataset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torchvision.datasets.MNIST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data: 60000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data: 10000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Resize image from (28, 28) to (32, 32)</a:t>
            </a:r>
          </a:p>
          <a:p>
            <a:pPr marL="539750" marR="0" lvl="0" indent="-27463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3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Parameters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30 epochs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Cross entropy loss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Adam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optimizer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Record training/validation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608013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Code for model training.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.0 Training a MNIST Classifier Using VGG16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(50%)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030" name="Picture 6" descr="Building Neural Network From Scratch For Digit Recognizer Using MNIST  Dataset | by Niranjan Shah | Medium">
            <a:extLst>
              <a:ext uri="{FF2B5EF4-FFF2-40B4-BE49-F238E27FC236}">
                <a16:creationId xmlns:a16="http://schemas.microsoft.com/office/drawing/2014/main" id="{60490A79-BF63-22B5-84EF-015343A8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37" y="1430868"/>
            <a:ext cx="3239926" cy="17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4">
            <a:extLst>
              <a:ext uri="{FF2B5EF4-FFF2-40B4-BE49-F238E27FC236}">
                <a16:creationId xmlns:a16="http://schemas.microsoft.com/office/drawing/2014/main" id="{12F873AC-4808-13F2-65F6-8A4890664144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Allen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CB115AA4-F1F7-44C8-8157-AC13FC19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79" y="2833382"/>
            <a:ext cx="3969980" cy="372441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19"/>
          <a:stretch/>
        </p:blipFill>
        <p:spPr>
          <a:xfrm>
            <a:off x="5777354" y="475040"/>
            <a:ext cx="2783567" cy="3773477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.1 Show the architecture of VGG16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(15%)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“1. Show Model architecture”</a:t>
            </a: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VGG16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with BN model on terminal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torchsummary.summary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3237"/>
            <a:chExt cx="4473304" cy="47349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5433027" y="617227"/>
              <a:ext cx="1360359" cy="2646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Layer (type)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669925" y="253237"/>
              <a:ext cx="1794880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(Batch, Channels, 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Height, Width)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8032378" y="640997"/>
              <a:ext cx="1349342" cy="2646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Num. of param.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08416" y="4649601"/>
              <a:ext cx="4140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Figure: the architecture of VGG16 with BN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25979" y="5903859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Figure: VGG16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BN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architecture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8" y="2255626"/>
            <a:ext cx="2084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-1 indicates that the actual size of batch size can vary.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20371"/>
            <a:ext cx="228600" cy="1918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>
            <a:cxnSpLocks/>
          </p:cNvCxnSpPr>
          <p:nvPr/>
        </p:nvCxnSpPr>
        <p:spPr>
          <a:xfrm>
            <a:off x="1677012" y="3202186"/>
            <a:ext cx="1920974" cy="548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8EFDFCDC-785A-A80A-2CFB-4E37BC854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13" r="80145"/>
          <a:stretch/>
        </p:blipFill>
        <p:spPr>
          <a:xfrm>
            <a:off x="262362" y="3655814"/>
            <a:ext cx="1225004" cy="295095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622DC1E-FEC2-BEFE-020E-EA97F0C822DC}"/>
              </a:ext>
            </a:extLst>
          </p:cNvPr>
          <p:cNvSpPr txBox="1"/>
          <p:nvPr/>
        </p:nvSpPr>
        <p:spPr>
          <a:xfrm>
            <a:off x="72715" y="372244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32EF14D-4B74-15EA-42DA-8F83C744BB14}"/>
              </a:ext>
            </a:extLst>
          </p:cNvPr>
          <p:cNvSpPr/>
          <p:nvPr/>
        </p:nvSpPr>
        <p:spPr>
          <a:xfrm>
            <a:off x="365841" y="4008582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8A7C9275-DC95-6B81-CA3A-D58B4C4446C5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Allen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A242DA-3378-4D2B-8879-CA1FB88B4A53}"/>
              </a:ext>
            </a:extLst>
          </p:cNvPr>
          <p:cNvSpPr txBox="1"/>
          <p:nvPr/>
        </p:nvSpPr>
        <p:spPr>
          <a:xfrm>
            <a:off x="3138317" y="1230933"/>
            <a:ext cx="1513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</a:rPr>
              <a:t>使用</a:t>
            </a:r>
            <a:r>
              <a:rPr lang="en-US" altLang="zh-TW" sz="1000" dirty="0">
                <a:solidFill>
                  <a:schemeClr val="bg1"/>
                </a:solidFill>
              </a:rPr>
              <a:t>pre-trained VGG19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9BD0F7-DCB5-46BF-89B3-7709AF62F48A}"/>
              </a:ext>
            </a:extLst>
          </p:cNvPr>
          <p:cNvSpPr txBox="1"/>
          <p:nvPr/>
        </p:nvSpPr>
        <p:spPr>
          <a:xfrm>
            <a:off x="834624" y="1368284"/>
            <a:ext cx="1513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</a:rPr>
              <a:t>顯示架構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4F3040C-C06F-4B01-95BF-98B53B74CF8A}"/>
              </a:ext>
            </a:extLst>
          </p:cNvPr>
          <p:cNvSpPr txBox="1"/>
          <p:nvPr/>
        </p:nvSpPr>
        <p:spPr>
          <a:xfrm>
            <a:off x="4282807" y="1388722"/>
            <a:ext cx="1513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</a:rPr>
              <a:t>由於此作業使用灰階圖片</a:t>
            </a:r>
            <a:r>
              <a:rPr lang="en-US" altLang="zh-TW" sz="1000" dirty="0">
                <a:solidFill>
                  <a:schemeClr val="bg1"/>
                </a:solidFill>
              </a:rPr>
              <a:t>, </a:t>
            </a:r>
            <a:r>
              <a:rPr lang="zh-TW" altLang="en-US" sz="1000" dirty="0">
                <a:solidFill>
                  <a:schemeClr val="bg1"/>
                </a:solidFill>
              </a:rPr>
              <a:t>所以須將</a:t>
            </a:r>
            <a:r>
              <a:rPr lang="en-US" altLang="zh-TW" sz="1000" dirty="0">
                <a:solidFill>
                  <a:schemeClr val="bg1"/>
                </a:solidFill>
              </a:rPr>
              <a:t>3</a:t>
            </a:r>
            <a:r>
              <a:rPr lang="zh-TW" altLang="en-US" sz="1000" dirty="0">
                <a:solidFill>
                  <a:schemeClr val="bg1"/>
                </a:solidFill>
              </a:rPr>
              <a:t>個通道修改成</a:t>
            </a:r>
            <a:r>
              <a:rPr lang="en-US" altLang="zh-TW" sz="1000" dirty="0">
                <a:solidFill>
                  <a:schemeClr val="bg1"/>
                </a:solidFill>
              </a:rPr>
              <a:t>1</a:t>
            </a:r>
            <a:r>
              <a:rPr lang="zh-TW" altLang="en-US" sz="1000" dirty="0">
                <a:solidFill>
                  <a:schemeClr val="bg1"/>
                </a:solidFill>
              </a:rPr>
              <a:t>個通道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D0D533A2-C72A-402A-AEB2-D010EDF1A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5" b="38099"/>
          <a:stretch/>
        </p:blipFill>
        <p:spPr>
          <a:xfrm>
            <a:off x="5771304" y="2376011"/>
            <a:ext cx="2783567" cy="164487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33EC1E0-2051-4300-85F8-F32737953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8" b="34281"/>
          <a:stretch/>
        </p:blipFill>
        <p:spPr>
          <a:xfrm>
            <a:off x="5774398" y="3121362"/>
            <a:ext cx="2783567" cy="939157"/>
          </a:xfrm>
          <a:prstGeom prst="rect">
            <a:avLst/>
          </a:prstGeom>
        </p:spPr>
      </p:pic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convolution filter size is 3x3</a:t>
            </a:r>
            <a:endParaRPr kumimoji="0" lang="en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9273D9E0-B124-4D34-A453-57579CEB3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4"/>
          <a:stretch/>
        </p:blipFill>
        <p:spPr>
          <a:xfrm>
            <a:off x="5771304" y="3839853"/>
            <a:ext cx="2783567" cy="2103768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189969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.1 Show the architecture of VGG16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(15%)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0"/>
            <a:ext cx="8986475" cy="5382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程式碼使用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由於此作業使用灰階圖片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所以須將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3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個通道修改成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個通道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修改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VGG16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最後一層的輸出數量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顯示架構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下載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 </a:t>
            </a: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資料集，並將其設置為模型的訓練資料集</a:t>
            </a: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設定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size</a:t>
            </a: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6.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損失函數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(loss function)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使用交叉熵損失函數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(Cross-Entropy Loss)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資料預處理和增強操作</a:t>
            </a: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8A7C9275-DC95-6B81-CA3A-D58B4C4446C5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Allen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795E4C3-93E5-4E34-A23C-06AA76211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80"/>
          <a:stretch/>
        </p:blipFill>
        <p:spPr>
          <a:xfrm>
            <a:off x="289806" y="2043707"/>
            <a:ext cx="8193462" cy="22880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9BD0F7-DCB5-46BF-89B3-7709AF62F48A}"/>
              </a:ext>
            </a:extLst>
          </p:cNvPr>
          <p:cNvSpPr txBox="1"/>
          <p:nvPr/>
        </p:nvSpPr>
        <p:spPr>
          <a:xfrm>
            <a:off x="834624" y="1368284"/>
            <a:ext cx="1513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</a:rPr>
              <a:t>顯示架構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846EE11-64E9-4708-8E13-F2E32D52E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10" b="49585"/>
          <a:stretch/>
        </p:blipFill>
        <p:spPr>
          <a:xfrm>
            <a:off x="289806" y="1507028"/>
            <a:ext cx="7752929" cy="19830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3B0BE6B-9CB1-4791-8241-04D1AB92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06" y="3104325"/>
            <a:ext cx="8103715" cy="254974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9D4A390-F489-47FB-8BB7-5097ED68B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6" y="4161408"/>
            <a:ext cx="4626129" cy="27565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B36786D-BCF6-46C7-BD1D-005F997C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8" y="4743670"/>
            <a:ext cx="4601217" cy="1267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D7B44D-0FF7-488A-9F50-AB9482B9F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8" y="912659"/>
            <a:ext cx="4807698" cy="2432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5B23A6-C47A-453E-9536-263645D12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806" y="2582189"/>
            <a:ext cx="3029373" cy="2191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E50561-2827-47A3-A442-7D79A1B3C9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06" y="3623990"/>
            <a:ext cx="4572638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4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2708</Words>
  <Application>Microsoft Office PowerPoint</Application>
  <PresentationFormat>如螢幕大小 (4:3)</PresentationFormat>
  <Paragraphs>347</Paragraphs>
  <Slides>22</Slides>
  <Notes>5</Notes>
  <HiddenSlides>0</HiddenSlides>
  <MMClips>2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5" baseType="lpstr">
      <vt:lpstr>等线</vt:lpstr>
      <vt:lpstr>IBMPlexMono</vt:lpstr>
      <vt:lpstr>新細明體</vt:lpstr>
      <vt:lpstr>標楷體</vt:lpstr>
      <vt:lpstr>Arial</vt:lpstr>
      <vt:lpstr>Calibri</vt:lpstr>
      <vt:lpstr>Calibri Light</vt:lpstr>
      <vt:lpstr>Cambria Math</vt:lpstr>
      <vt:lpstr>Cascadia Mono</vt:lpstr>
      <vt:lpstr>Times New Roman</vt:lpstr>
      <vt:lpstr>Wingdings</vt:lpstr>
      <vt:lpstr>Office 佈景主題</vt:lpstr>
      <vt:lpstr>1_Office 佈景主題</vt:lpstr>
      <vt:lpstr>影像處理、電腦視覺及深度學習概論  (Introduction to Image Processing,  Computer Vision and Deep Learning)  Homework 2</vt:lpstr>
      <vt:lpstr>Notice (1/2)</vt:lpstr>
      <vt:lpstr>Notice (2/2)</vt:lpstr>
      <vt:lpstr>Assignment scoring (Total: 100%)</vt:lpstr>
      <vt:lpstr>Assignment scoring (Total: 100%)</vt:lpstr>
      <vt:lpstr>1. Training a MNIST Classifier Using VGG16 with BN (50%)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1. Training a MNIST Classifier Using VGG19 – Example Video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龎懋翔</cp:lastModifiedBy>
  <cp:revision>642</cp:revision>
  <dcterms:modified xsi:type="dcterms:W3CDTF">2024-12-09T14:27:23Z</dcterms:modified>
</cp:coreProperties>
</file>